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1"/>
  </p:notesMasterIdLst>
  <p:handoutMasterIdLst>
    <p:handoutMasterId r:id="rId32"/>
  </p:handoutMasterIdLst>
  <p:sldIdLst>
    <p:sldId id="263" r:id="rId4"/>
    <p:sldId id="264" r:id="rId5"/>
    <p:sldId id="265" r:id="rId6"/>
    <p:sldId id="283" r:id="rId7"/>
    <p:sldId id="284" r:id="rId8"/>
    <p:sldId id="268" r:id="rId9"/>
    <p:sldId id="285" r:id="rId10"/>
    <p:sldId id="286" r:id="rId11"/>
    <p:sldId id="270" r:id="rId12"/>
    <p:sldId id="287" r:id="rId13"/>
    <p:sldId id="272" r:id="rId14"/>
    <p:sldId id="288" r:id="rId15"/>
    <p:sldId id="289" r:id="rId16"/>
    <p:sldId id="290" r:id="rId17"/>
    <p:sldId id="294" r:id="rId18"/>
    <p:sldId id="292" r:id="rId19"/>
    <p:sldId id="295" r:id="rId20"/>
    <p:sldId id="296" r:id="rId21"/>
    <p:sldId id="281" r:id="rId22"/>
    <p:sldId id="297" r:id="rId23"/>
    <p:sldId id="298" r:id="rId24"/>
    <p:sldId id="299" r:id="rId25"/>
    <p:sldId id="301" r:id="rId26"/>
    <p:sldId id="302" r:id="rId27"/>
    <p:sldId id="304" r:id="rId28"/>
    <p:sldId id="305" r:id="rId29"/>
    <p:sldId id="306" r:id="rId3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FFFFFF"/>
    <a:srgbClr val="A6A6A6"/>
    <a:srgbClr val="990099"/>
    <a:srgbClr val="DC3912"/>
    <a:srgbClr val="15635E"/>
    <a:srgbClr val="4EC3C0"/>
    <a:srgbClr val="106D79"/>
    <a:srgbClr val="F34653"/>
    <a:srgbClr val="5D9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9" autoAdjust="0"/>
    <p:restoredTop sz="94674"/>
  </p:normalViewPr>
  <p:slideViewPr>
    <p:cSldViewPr>
      <p:cViewPr varScale="1">
        <p:scale>
          <a:sx n="70" d="100"/>
          <a:sy n="70" d="100"/>
        </p:scale>
        <p:origin x="142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276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2D743-4909-4064-B63D-CFD9E764BEF6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B179C-775C-4B3A-A651-5F96F5B9C0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88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B179C-775C-4B3A-A651-5F96F5B9C03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36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B179C-775C-4B3A-A651-5F96F5B9C03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102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285311" y="908720"/>
            <a:ext cx="9432893" cy="6137239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384C817-1CDD-49D5-86C2-C819EDD018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67" y="-27384"/>
            <a:ext cx="931193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63" y="2708920"/>
            <a:ext cx="8229600" cy="1143000"/>
          </a:xfrm>
        </p:spPr>
        <p:txBody>
          <a:bodyPr/>
          <a:lstStyle/>
          <a:p>
            <a:r>
              <a:rPr lang="pt-BR" dirty="0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2446EA-7854-4E65-B0BF-1E482C114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67" y="-27384"/>
            <a:ext cx="931193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53211A-4520-4CD8-8608-2F26F3F1AB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67" y="-27384"/>
            <a:ext cx="9311934" cy="936104"/>
          </a:xfrm>
          <a:prstGeom prst="rect">
            <a:avLst/>
          </a:prstGeom>
        </p:spPr>
      </p:pic>
      <p:pic>
        <p:nvPicPr>
          <p:cNvPr id="11" name="Picture 9" descr="GGFD2166TRA Raw.tif">
            <a:extLst>
              <a:ext uri="{FF2B5EF4-FFF2-40B4-BE49-F238E27FC236}">
                <a16:creationId xmlns:a16="http://schemas.microsoft.com/office/drawing/2014/main" id="{6A2A65E6-C4B8-4C2C-89AE-420F8B44B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285311" y="892161"/>
            <a:ext cx="9432893" cy="61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446" y="2857500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DAA49D0-9C67-4CE9-B49A-2A73714C1E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67" y="-27384"/>
            <a:ext cx="931193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88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1" r:id="rId4"/>
    <p:sldLayoutId id="2147483657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slide" Target="slide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microsoft.com/office/2017/06/relationships/model3d" Target="../media/model3d1.glb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17/06/relationships/model3d" Target="../media/model3d1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microsoft.com/office/2017/06/relationships/model3d" Target="../media/model3d1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6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ebp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ebp"/><Relationship Id="rId5" Type="http://schemas.openxmlformats.org/officeDocument/2006/relationships/image" Target="../media/image10.jpe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eb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59A6AA4-A18A-B77B-6D51-674E24EC2967}"/>
              </a:ext>
            </a:extLst>
          </p:cNvPr>
          <p:cNvSpPr txBox="1"/>
          <p:nvPr/>
        </p:nvSpPr>
        <p:spPr>
          <a:xfrm>
            <a:off x="755576" y="4524934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Arial" pitchFamily="34" charset="0"/>
                <a:cs typeface="Arial" pitchFamily="34" charset="0"/>
              </a:rPr>
              <a:t>Trabalho de Conclusão de Curso 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apresentado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 à ETEC Prof. Armando José Farinazzo – Fernandópolis, São Paulo, como requisito parcial para obtenção do título de Habilitação Profissional Técnica de Nível Médio de Técnico em Informática para Internet, orientado pela Prof. </a:t>
            </a:r>
            <a:r>
              <a:rPr lang="pt-BR" sz="1600" dirty="0" err="1">
                <a:latin typeface="Arial" pitchFamily="34" charset="0"/>
                <a:cs typeface="Arial" pitchFamily="34" charset="0"/>
              </a:rPr>
              <a:t>Josilene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 Franco Pacheco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4DCF1F-97C6-37B4-CBBC-860474315104}"/>
              </a:ext>
            </a:extLst>
          </p:cNvPr>
          <p:cNvSpPr txBox="1"/>
          <p:nvPr/>
        </p:nvSpPr>
        <p:spPr>
          <a:xfrm>
            <a:off x="3716640" y="575304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itchFamily="34" charset="0"/>
                <a:cs typeface="Arial" pitchFamily="34" charset="0"/>
              </a:rPr>
              <a:t>Fernandópolis </a:t>
            </a:r>
          </a:p>
          <a:p>
            <a:pPr algn="ctr"/>
            <a:r>
              <a:rPr lang="pt-BR" dirty="0">
                <a:latin typeface="Arial" pitchFamily="34" charset="0"/>
                <a:cs typeface="Arial" pitchFamily="34" charset="0"/>
              </a:rPr>
              <a:t>2022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375C31-5F83-7FDE-667B-B23120A8AB61}"/>
              </a:ext>
            </a:extLst>
          </p:cNvPr>
          <p:cNvSpPr txBox="1"/>
          <p:nvPr/>
        </p:nvSpPr>
        <p:spPr>
          <a:xfrm>
            <a:off x="2159731" y="1014606"/>
            <a:ext cx="4824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Juliana Aparecida dos Santos  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fontAlgn="base"/>
            <a:r>
              <a:rPr lang="pt-BR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Rebeca Castro Raimundo  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fontAlgn="base"/>
            <a:r>
              <a:rPr lang="pt-BR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Stefany Rocha Ribeiro  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fontAlgn="base"/>
            <a:r>
              <a:rPr lang="pt-BR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Vinicius Saraiva Pereira de Paiva  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B55017B-2E65-3C1E-9DFF-8205F5C75443}"/>
              </a:ext>
            </a:extLst>
          </p:cNvPr>
          <p:cNvSpPr txBox="1"/>
          <p:nvPr/>
        </p:nvSpPr>
        <p:spPr>
          <a:xfrm>
            <a:off x="1122529" y="4109734"/>
            <a:ext cx="68989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11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SISTEMA WEB PARA GERENCIAMENTO DE VENDAS DE ARTIGOS USADOS </a:t>
            </a:r>
            <a:endParaRPr lang="pt-BR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F50F5E4-48B7-037B-5468-783462238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" b="402"/>
          <a:stretch/>
        </p:blipFill>
        <p:spPr bwMode="auto">
          <a:xfrm>
            <a:off x="3465057" y="2119606"/>
            <a:ext cx="2213886" cy="1821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232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DE68113-1B22-0D27-B5FE-59BB40F16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0" t="9687" r="36490" b="7666"/>
          <a:stretch/>
        </p:blipFill>
        <p:spPr>
          <a:xfrm>
            <a:off x="5624742" y="1650745"/>
            <a:ext cx="2593304" cy="4585692"/>
          </a:xfrm>
          <a:prstGeom prst="rect">
            <a:avLst/>
          </a:prstGeom>
        </p:spPr>
      </p:pic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BDF1D4D-82DA-0921-C848-897E03D2F910}"/>
              </a:ext>
            </a:extLst>
          </p:cNvPr>
          <p:cNvSpPr txBox="1">
            <a:spLocks/>
          </p:cNvSpPr>
          <p:nvPr/>
        </p:nvSpPr>
        <p:spPr>
          <a:xfrm>
            <a:off x="610544" y="1123869"/>
            <a:ext cx="6192688" cy="5268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PUBLICIDADE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9415E7-6065-1EAD-FE70-74B08AA4FE7A}"/>
              </a:ext>
            </a:extLst>
          </p:cNvPr>
          <p:cNvSpPr txBox="1"/>
          <p:nvPr/>
        </p:nvSpPr>
        <p:spPr>
          <a:xfrm>
            <a:off x="2589748" y="1650745"/>
            <a:ext cx="3240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 PROPAGANDA</a:t>
            </a:r>
            <a:endParaRPr lang="pt-BR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6F8168-1F07-1C8B-D617-D145CFC6059A}"/>
              </a:ext>
            </a:extLst>
          </p:cNvPr>
          <p:cNvSpPr txBox="1"/>
          <p:nvPr/>
        </p:nvSpPr>
        <p:spPr>
          <a:xfrm>
            <a:off x="605221" y="2218721"/>
            <a:ext cx="8064896" cy="1454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Tráfego</a:t>
            </a: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Orgânico;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Tráfego Pago;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Persona;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D48BD26-B971-29B4-D17C-82AB410EE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rcRect l="496" b="402"/>
          <a:stretch/>
        </p:blipFill>
        <p:spPr bwMode="auto">
          <a:xfrm>
            <a:off x="7788092" y="5817716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AAB864C-73BC-EF05-94CD-4CB5E8A3B4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21" y="3951824"/>
            <a:ext cx="3790600" cy="2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4F65CD1-5845-7D39-02D6-8226CC103DEE}"/>
              </a:ext>
            </a:extLst>
          </p:cNvPr>
          <p:cNvSpPr txBox="1">
            <a:spLocks/>
          </p:cNvSpPr>
          <p:nvPr/>
        </p:nvSpPr>
        <p:spPr>
          <a:xfrm>
            <a:off x="1547664" y="1003082"/>
            <a:ext cx="6192688" cy="5268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CANVAS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C:\Users\Aluno\AppData\Local\Microsoft\Windows\INetCache\Content.MSO\7A565BD2.tmp">
            <a:extLst>
              <a:ext uri="{FF2B5EF4-FFF2-40B4-BE49-F238E27FC236}">
                <a16:creationId xmlns:a16="http://schemas.microsoft.com/office/drawing/2014/main" id="{05DCAE36-D650-7F31-8812-12BFE021B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99" y="1775756"/>
            <a:ext cx="7348802" cy="485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8EECFE1-76B7-8280-656F-C9812AA929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rcRect l="496" b="402"/>
          <a:stretch/>
        </p:blipFill>
        <p:spPr bwMode="auto">
          <a:xfrm>
            <a:off x="8100392" y="5869337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304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C:\Users\Aluno\AppData\Local\Microsoft\Windows\INetCache\Content.MSO\7A565BD2.tmp">
            <a:extLst>
              <a:ext uri="{FF2B5EF4-FFF2-40B4-BE49-F238E27FC236}">
                <a16:creationId xmlns:a16="http://schemas.microsoft.com/office/drawing/2014/main" id="{05DCAE36-D650-7F31-8812-12BFE021B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4409558" cy="95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B1DFD6F-0EBB-CF48-A4F5-5BC47DB459E9}"/>
              </a:ext>
            </a:extLst>
          </p:cNvPr>
          <p:cNvSpPr/>
          <p:nvPr/>
        </p:nvSpPr>
        <p:spPr>
          <a:xfrm>
            <a:off x="125190" y="867303"/>
            <a:ext cx="8407250" cy="5874065"/>
          </a:xfrm>
          <a:prstGeom prst="rect">
            <a:avLst/>
          </a:prstGeom>
          <a:noFill/>
          <a:ln>
            <a:solidFill>
              <a:srgbClr val="5D9CA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57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4F65CD1-5845-7D39-02D6-8226CC103DEE}"/>
              </a:ext>
            </a:extLst>
          </p:cNvPr>
          <p:cNvSpPr txBox="1">
            <a:spLocks/>
          </p:cNvSpPr>
          <p:nvPr/>
        </p:nvSpPr>
        <p:spPr>
          <a:xfrm>
            <a:off x="1631916" y="1915091"/>
            <a:ext cx="7787136" cy="64921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PESQUISA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TCE prorroga prazo para envio dos questionários do Levantamento do  Saneamento Básico e sobre o SIAFIC">
            <a:extLst>
              <a:ext uri="{FF2B5EF4-FFF2-40B4-BE49-F238E27FC236}">
                <a16:creationId xmlns:a16="http://schemas.microsoft.com/office/drawing/2014/main" id="{B2206DCF-EF1C-07DB-53ED-27E14002F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r="25680" b="4800"/>
          <a:stretch/>
        </p:blipFill>
        <p:spPr bwMode="auto">
          <a:xfrm>
            <a:off x="2869721" y="2923081"/>
            <a:ext cx="3404557" cy="309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2FFE944-5FF9-1D1C-3BAF-6E3A227B0440}"/>
              </a:ext>
            </a:extLst>
          </p:cNvPr>
          <p:cNvSpPr txBox="1"/>
          <p:nvPr/>
        </p:nvSpPr>
        <p:spPr>
          <a:xfrm>
            <a:off x="4080188" y="1917977"/>
            <a:ext cx="4653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F3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 MARKETING</a:t>
            </a:r>
            <a:endParaRPr lang="pt-BR" sz="3600" dirty="0">
              <a:solidFill>
                <a:srgbClr val="F3465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D5F744-E1A0-63BD-8B49-E6E0476528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rcRect l="496" b="402"/>
          <a:stretch/>
        </p:blipFill>
        <p:spPr bwMode="auto">
          <a:xfrm>
            <a:off x="7788092" y="5817716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19462102-0456-DE66-BB83-A71A321944F6}"/>
              </a:ext>
            </a:extLst>
          </p:cNvPr>
          <p:cNvSpPr txBox="1">
            <a:spLocks/>
          </p:cNvSpPr>
          <p:nvPr/>
        </p:nvSpPr>
        <p:spPr>
          <a:xfrm>
            <a:off x="-1706022" y="1270203"/>
            <a:ext cx="8532440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Arial" pitchFamily="34" charset="0"/>
              <a:buNone/>
            </a:pPr>
            <a:r>
              <a:rPr lang="pt-BR" sz="3600" b="1" dirty="0">
                <a:latin typeface="Arial" pitchFamily="34" charset="0"/>
                <a:cs typeface="Arial" pitchFamily="34" charset="0"/>
              </a:rPr>
              <a:t>LEVANTAMENTO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7C35C4-5A9D-0CC7-9F6F-80FC6DE286A9}"/>
              </a:ext>
            </a:extLst>
          </p:cNvPr>
          <p:cNvSpPr txBox="1"/>
          <p:nvPr/>
        </p:nvSpPr>
        <p:spPr>
          <a:xfrm>
            <a:off x="4355976" y="1268760"/>
            <a:ext cx="4653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F3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 INFORMAÇÕES</a:t>
            </a:r>
            <a:endParaRPr lang="pt-BR" sz="3600" dirty="0">
              <a:solidFill>
                <a:srgbClr val="F3465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19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4F65CD1-5845-7D39-02D6-8226CC103DEE}"/>
              </a:ext>
            </a:extLst>
          </p:cNvPr>
          <p:cNvSpPr txBox="1">
            <a:spLocks/>
          </p:cNvSpPr>
          <p:nvPr/>
        </p:nvSpPr>
        <p:spPr>
          <a:xfrm>
            <a:off x="2035349" y="1669141"/>
            <a:ext cx="2093368" cy="5254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PESQUISA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FFE944-5FF9-1D1C-3BAF-6E3A227B0440}"/>
              </a:ext>
            </a:extLst>
          </p:cNvPr>
          <p:cNvSpPr txBox="1"/>
          <p:nvPr/>
        </p:nvSpPr>
        <p:spPr>
          <a:xfrm>
            <a:off x="3966435" y="1665963"/>
            <a:ext cx="3142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 MARKETING</a:t>
            </a:r>
          </a:p>
        </p:txBody>
      </p:sp>
      <p:pic>
        <p:nvPicPr>
          <p:cNvPr id="4" name="Imagem 3" descr="C:\Users\Aluno\AppData\Local\Microsoft\Windows\INetCache\Content.MSO\C6A14D3E.tmp">
            <a:extLst>
              <a:ext uri="{FF2B5EF4-FFF2-40B4-BE49-F238E27FC236}">
                <a16:creationId xmlns:a16="http://schemas.microsoft.com/office/drawing/2014/main" id="{58E53CD2-ACEF-EB0D-FDAC-8369B6FD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52" y="2488322"/>
            <a:ext cx="7916414" cy="273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D61A8CE-6F70-AC42-6C5B-DA4C7F3D3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3366CC">
                <a:tint val="45000"/>
                <a:satMod val="400000"/>
              </a:srgbClr>
            </a:duotone>
          </a:blip>
          <a:srcRect l="496" b="402"/>
          <a:stretch/>
        </p:blipFill>
        <p:spPr bwMode="auto">
          <a:xfrm>
            <a:off x="7788092" y="5817716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75A8BEB0-6E74-1D01-78C4-EAB47522B5E3}"/>
              </a:ext>
            </a:extLst>
          </p:cNvPr>
          <p:cNvSpPr txBox="1">
            <a:spLocks/>
          </p:cNvSpPr>
          <p:nvPr/>
        </p:nvSpPr>
        <p:spPr>
          <a:xfrm>
            <a:off x="1302170" y="1104091"/>
            <a:ext cx="3142217" cy="5254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LEVANTAMENTO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0668FB-777D-3989-44AD-3D80511650E1}"/>
              </a:ext>
            </a:extLst>
          </p:cNvPr>
          <p:cNvSpPr txBox="1"/>
          <p:nvPr/>
        </p:nvSpPr>
        <p:spPr>
          <a:xfrm>
            <a:off x="4254997" y="1084490"/>
            <a:ext cx="3586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 INFORMAÇÕES</a:t>
            </a:r>
          </a:p>
        </p:txBody>
      </p:sp>
    </p:spTree>
    <p:extLst>
      <p:ext uri="{BB962C8B-B14F-4D97-AF65-F5344CB8AC3E}">
        <p14:creationId xmlns:p14="http://schemas.microsoft.com/office/powerpoint/2010/main" val="249733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C:\Users\Aluno\AppData\Local\Microsoft\Windows\INetCache\Content.MSO\E0371602.tmp">
            <a:extLst>
              <a:ext uri="{FF2B5EF4-FFF2-40B4-BE49-F238E27FC236}">
                <a16:creationId xmlns:a16="http://schemas.microsoft.com/office/drawing/2014/main" id="{7BF75F15-F50A-82FA-135C-9A0232372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14" y="2303378"/>
            <a:ext cx="7762371" cy="26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2E55A2-6E51-A9EB-DD90-67BD164BEB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990099">
                <a:tint val="45000"/>
                <a:satMod val="400000"/>
              </a:srgbClr>
            </a:duotone>
          </a:blip>
          <a:srcRect l="496" b="402"/>
          <a:stretch/>
        </p:blipFill>
        <p:spPr bwMode="auto">
          <a:xfrm>
            <a:off x="7788092" y="5817716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38B06C0-5126-335C-BB7E-3CF30A047D70}"/>
              </a:ext>
            </a:extLst>
          </p:cNvPr>
          <p:cNvSpPr txBox="1">
            <a:spLocks/>
          </p:cNvSpPr>
          <p:nvPr/>
        </p:nvSpPr>
        <p:spPr>
          <a:xfrm>
            <a:off x="2208336" y="1554296"/>
            <a:ext cx="2093368" cy="5254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PESQUISA</a:t>
            </a:r>
            <a:endParaRPr lang="pt-BR" dirty="0">
              <a:solidFill>
                <a:schemeClr val="bg1">
                  <a:lumMod val="65000"/>
                </a:schemeClr>
              </a:solidFill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F717B4-BEAB-DB29-19D5-E899C55964A6}"/>
              </a:ext>
            </a:extLst>
          </p:cNvPr>
          <p:cNvSpPr txBox="1"/>
          <p:nvPr/>
        </p:nvSpPr>
        <p:spPr>
          <a:xfrm>
            <a:off x="4139422" y="1551118"/>
            <a:ext cx="3142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DE MARKETING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452BA371-3B46-912D-7AEB-B76A3AE775B5}"/>
              </a:ext>
            </a:extLst>
          </p:cNvPr>
          <p:cNvSpPr txBox="1">
            <a:spLocks/>
          </p:cNvSpPr>
          <p:nvPr/>
        </p:nvSpPr>
        <p:spPr>
          <a:xfrm>
            <a:off x="1475157" y="989246"/>
            <a:ext cx="3142217" cy="5254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LEVANTAMENTO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F43437A-57B5-6BE2-1C14-2E27518C9FDB}"/>
              </a:ext>
            </a:extLst>
          </p:cNvPr>
          <p:cNvSpPr txBox="1"/>
          <p:nvPr/>
        </p:nvSpPr>
        <p:spPr>
          <a:xfrm>
            <a:off x="4427984" y="969645"/>
            <a:ext cx="3586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 INFORMAÇÕES</a:t>
            </a:r>
          </a:p>
        </p:txBody>
      </p:sp>
    </p:spTree>
    <p:extLst>
      <p:ext uri="{BB962C8B-B14F-4D97-AF65-F5344CB8AC3E}">
        <p14:creationId xmlns:p14="http://schemas.microsoft.com/office/powerpoint/2010/main" val="264561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C:\Users\Aluno\AppData\Local\Microsoft\Windows\INetCache\Content.MSO\CECFA560.tmp">
            <a:extLst>
              <a:ext uri="{FF2B5EF4-FFF2-40B4-BE49-F238E27FC236}">
                <a16:creationId xmlns:a16="http://schemas.microsoft.com/office/drawing/2014/main" id="{8F024B46-702C-8603-D0CF-1505E0988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72" y="2439840"/>
            <a:ext cx="7193600" cy="266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4749093-C3C8-0BB0-21AE-272DADE932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3366CC">
                <a:tint val="45000"/>
                <a:satMod val="400000"/>
              </a:srgbClr>
            </a:duotone>
          </a:blip>
          <a:srcRect l="496" b="402"/>
          <a:stretch/>
        </p:blipFill>
        <p:spPr bwMode="auto">
          <a:xfrm>
            <a:off x="7788092" y="5817716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5286C92-6749-2BFD-0B5A-DB71BC3C4D17}"/>
              </a:ext>
            </a:extLst>
          </p:cNvPr>
          <p:cNvSpPr txBox="1">
            <a:spLocks/>
          </p:cNvSpPr>
          <p:nvPr/>
        </p:nvSpPr>
        <p:spPr>
          <a:xfrm>
            <a:off x="2136328" y="1655450"/>
            <a:ext cx="2093368" cy="5254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PESQUISA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F2CEC5-B519-FC7F-1C9C-DD85A01D6D47}"/>
              </a:ext>
            </a:extLst>
          </p:cNvPr>
          <p:cNvSpPr txBox="1"/>
          <p:nvPr/>
        </p:nvSpPr>
        <p:spPr>
          <a:xfrm>
            <a:off x="4067414" y="1652272"/>
            <a:ext cx="3142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 MARKETING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1147F13-4D65-072D-0CAE-1982E17DD38B}"/>
              </a:ext>
            </a:extLst>
          </p:cNvPr>
          <p:cNvSpPr txBox="1">
            <a:spLocks/>
          </p:cNvSpPr>
          <p:nvPr/>
        </p:nvSpPr>
        <p:spPr>
          <a:xfrm>
            <a:off x="1403149" y="1090400"/>
            <a:ext cx="3142217" cy="5254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solidFill>
                  <a:srgbClr val="A6A6A6"/>
                </a:solidFill>
                <a:latin typeface="Arial" pitchFamily="34" charset="0"/>
                <a:cs typeface="Arial" pitchFamily="34" charset="0"/>
              </a:rPr>
              <a:t>LEVANTAMENTO</a:t>
            </a:r>
            <a:endParaRPr lang="pt-BR" dirty="0">
              <a:solidFill>
                <a:srgbClr val="A6A6A6"/>
              </a:solidFill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61F0FE-8EAB-825E-34B2-A049988A4D30}"/>
              </a:ext>
            </a:extLst>
          </p:cNvPr>
          <p:cNvSpPr txBox="1"/>
          <p:nvPr/>
        </p:nvSpPr>
        <p:spPr>
          <a:xfrm>
            <a:off x="4355976" y="1070799"/>
            <a:ext cx="3586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A6A6A6"/>
                </a:solidFill>
                <a:latin typeface="Arial" pitchFamily="34" charset="0"/>
                <a:cs typeface="Arial" pitchFamily="34" charset="0"/>
              </a:rPr>
              <a:t>DE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52337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FF76135-3F39-7DDA-5852-5B87A672F8A9}"/>
              </a:ext>
            </a:extLst>
          </p:cNvPr>
          <p:cNvSpPr/>
          <p:nvPr/>
        </p:nvSpPr>
        <p:spPr>
          <a:xfrm>
            <a:off x="-324543" y="0"/>
            <a:ext cx="9649072" cy="7199598"/>
          </a:xfrm>
          <a:prstGeom prst="rect">
            <a:avLst/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4F65CD1-5845-7D39-02D6-8226CC103DEE}"/>
              </a:ext>
            </a:extLst>
          </p:cNvPr>
          <p:cNvSpPr txBox="1">
            <a:spLocks/>
          </p:cNvSpPr>
          <p:nvPr/>
        </p:nvSpPr>
        <p:spPr>
          <a:xfrm>
            <a:off x="1356864" y="1196752"/>
            <a:ext cx="7787136" cy="64921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REQUISITO DO SISTEMA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749093-C3C8-0BB0-21AE-272DADE93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6" b="402"/>
          <a:stretch/>
        </p:blipFill>
        <p:spPr bwMode="auto">
          <a:xfrm>
            <a:off x="7884368" y="5661248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7C1D053-7332-ABF7-55E8-87F8C674E662}"/>
              </a:ext>
            </a:extLst>
          </p:cNvPr>
          <p:cNvSpPr txBox="1"/>
          <p:nvPr/>
        </p:nvSpPr>
        <p:spPr>
          <a:xfrm>
            <a:off x="611560" y="2045255"/>
            <a:ext cx="7920880" cy="2767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15635E"/>
              </a:buClr>
              <a:buFont typeface="Wingdings" panose="05000000000000000000" pitchFamily="2" charset="2"/>
              <a:buChar char="q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Vendas de roupas e outros artigos têxteis usados;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15635E"/>
              </a:buClr>
              <a:buFont typeface="Wingdings" panose="05000000000000000000" pitchFamily="2" charset="2"/>
              <a:buChar char="q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Carrinho de compras;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15635E"/>
              </a:buClr>
              <a:buFont typeface="Wingdings" panose="05000000000000000000" pitchFamily="2" charset="2"/>
              <a:buChar char="q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 de busca por palavras;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15635E"/>
              </a:buClr>
              <a:buFont typeface="Wingdings" panose="05000000000000000000" pitchFamily="2" charset="2"/>
              <a:buChar char="q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Cadastro de instituições de caridade;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15635E"/>
              </a:buClr>
              <a:buFont typeface="Wingdings" panose="05000000000000000000" pitchFamily="2" charset="2"/>
              <a:buChar char="q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Realização de campanhas com fins sociais;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15635E"/>
              </a:buClr>
              <a:buFont typeface="Wingdings" panose="05000000000000000000" pitchFamily="2" charset="2"/>
              <a:buChar char="q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Doações de parte do lucro recebido com as vendas para instituições;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15635E"/>
              </a:buClr>
              <a:buFont typeface="Wingdings" panose="05000000000000000000" pitchFamily="2" charset="2"/>
              <a:buChar char="q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Integração com os meios de pagamento.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DBFC3A02-BFA6-73BF-60DB-098D4AFFD5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0655646"/>
                  </p:ext>
                </p:extLst>
              </p:nvPr>
            </p:nvGraphicFramePr>
            <p:xfrm>
              <a:off x="3415294" y="4912387"/>
              <a:ext cx="3033492" cy="23868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33492" cy="2386854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41814" ay="-163096" az="1077329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65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DBFC3A02-BFA6-73BF-60DB-098D4AFFD5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5294" y="4912387"/>
                <a:ext cx="3033492" cy="2386854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A5FC9F2-7935-387F-FBEA-30839BD3AECF}"/>
              </a:ext>
            </a:extLst>
          </p:cNvPr>
          <p:cNvSpPr/>
          <p:nvPr/>
        </p:nvSpPr>
        <p:spPr>
          <a:xfrm flipV="1">
            <a:off x="4932040" y="1800249"/>
            <a:ext cx="2082588" cy="45719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47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FF76135-3F39-7DDA-5852-5B87A672F8A9}"/>
              </a:ext>
            </a:extLst>
          </p:cNvPr>
          <p:cNvSpPr/>
          <p:nvPr/>
        </p:nvSpPr>
        <p:spPr>
          <a:xfrm>
            <a:off x="-324543" y="0"/>
            <a:ext cx="9649072" cy="7199598"/>
          </a:xfrm>
          <a:prstGeom prst="rect">
            <a:avLst/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749093-C3C8-0BB0-21AE-272DADE93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6" b="402"/>
          <a:stretch/>
        </p:blipFill>
        <p:spPr bwMode="auto">
          <a:xfrm>
            <a:off x="7884368" y="5661248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DBFC3A02-BFA6-73BF-60DB-098D4AFFD5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0688039"/>
                  </p:ext>
                </p:extLst>
              </p:nvPr>
            </p:nvGraphicFramePr>
            <p:xfrm>
              <a:off x="1215653" y="1016551"/>
              <a:ext cx="6712693" cy="574251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712693" cy="574251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5414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DBFC3A02-BFA6-73BF-60DB-098D4AFFD5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5653" y="1016551"/>
                <a:ext cx="6712693" cy="57425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A1179D-0701-F7BE-53C0-51FF0517FBC4}"/>
              </a:ext>
            </a:extLst>
          </p:cNvPr>
          <p:cNvSpPr/>
          <p:nvPr/>
        </p:nvSpPr>
        <p:spPr>
          <a:xfrm>
            <a:off x="1475656" y="1556792"/>
            <a:ext cx="6192688" cy="3456384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D87C8A90-D94C-96F6-27BD-C245978E18F7}"/>
              </a:ext>
            </a:extLst>
          </p:cNvPr>
          <p:cNvSpPr txBox="1">
            <a:spLocks/>
          </p:cNvSpPr>
          <p:nvPr/>
        </p:nvSpPr>
        <p:spPr>
          <a:xfrm>
            <a:off x="-417783" y="2704465"/>
            <a:ext cx="778713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/>
            <a:r>
              <a:rPr lang="pt-BR" sz="4000" b="1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MODELAGEM</a:t>
            </a:r>
            <a:endParaRPr lang="pt-BR" sz="3600" b="1" dirty="0">
              <a:solidFill>
                <a:schemeClr val="bg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E97758-14B4-A980-9E2B-50CEB29C8B49}"/>
              </a:ext>
            </a:extLst>
          </p:cNvPr>
          <p:cNvSpPr txBox="1"/>
          <p:nvPr/>
        </p:nvSpPr>
        <p:spPr>
          <a:xfrm>
            <a:off x="3475785" y="3179924"/>
            <a:ext cx="49336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106D79"/>
                </a:solidFill>
                <a:latin typeface="Arial" pitchFamily="34" charset="0"/>
                <a:cs typeface="Arial" pitchFamily="34" charset="0"/>
              </a:rPr>
              <a:t>DE REQUISITOS</a:t>
            </a:r>
            <a:endParaRPr lang="pt-BR" sz="4000" dirty="0">
              <a:solidFill>
                <a:srgbClr val="106D79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CE8C001-47F9-1344-F384-99FE1594C4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8765479"/>
                  </p:ext>
                </p:extLst>
              </p:nvPr>
            </p:nvGraphicFramePr>
            <p:xfrm flipH="1" flipV="1">
              <a:off x="5417136" y="1954124"/>
              <a:ext cx="750341" cy="750341"/>
            </p:xfrm>
            <a:graphic>
              <a:graphicData uri="http://schemas.microsoft.com/office/powerpoint/2016/slidezoom">
                <pslz:sldZm>
                  <pslz:sldZmObj sldId="281" cId="3723046844">
                    <pslz:zmPr id="{B269CDD7-11F6-4482-ACE5-7646F57E8FAC}" returnToParent="0" imageType="cover" transitionDur="1000">
                      <p166:blipFill xmlns:p166="http://schemas.microsoft.com/office/powerpoint/2016/6/main"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 flipV="1">
                          <a:off x="0" y="0"/>
                          <a:ext cx="750341" cy="75034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CE8C001-47F9-1344-F384-99FE1594C4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5417136" y="1954124"/>
                <a:ext cx="750341" cy="75034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48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4C9F5-8BF5-44A3-AA07-320B4351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531" y="865957"/>
            <a:ext cx="8229600" cy="114300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de </a:t>
            </a:r>
            <a:r>
              <a:rPr lang="pt-B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Atores</a:t>
            </a:r>
          </a:p>
        </p:txBody>
      </p:sp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E73980B-D8E5-B1A6-22C7-F1A11A636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FF00">
                <a:tint val="45000"/>
                <a:satMod val="400000"/>
              </a:srgbClr>
            </a:duotone>
          </a:blip>
          <a:srcRect l="496" b="402"/>
          <a:stretch/>
        </p:blipFill>
        <p:spPr bwMode="auto">
          <a:xfrm>
            <a:off x="7799846" y="5737310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506A069-EFF0-5949-03D6-30BFDDF28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5" y="2116735"/>
            <a:ext cx="4417051" cy="405336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DB7013-5622-7FB2-6F0D-1537D5BE8A68}"/>
              </a:ext>
            </a:extLst>
          </p:cNvPr>
          <p:cNvSpPr txBox="1"/>
          <p:nvPr/>
        </p:nvSpPr>
        <p:spPr>
          <a:xfrm>
            <a:off x="1259632" y="1052736"/>
            <a:ext cx="46538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Diagrama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304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356224-2A49-9CA2-1305-43375A95C81D}"/>
              </a:ext>
            </a:extLst>
          </p:cNvPr>
          <p:cNvSpPr txBox="1">
            <a:spLocks/>
          </p:cNvSpPr>
          <p:nvPr/>
        </p:nvSpPr>
        <p:spPr>
          <a:xfrm>
            <a:off x="216024" y="2276872"/>
            <a:ext cx="4644008" cy="30963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itchFamily="34" charset="0"/>
              <a:buNone/>
            </a:pPr>
            <a:r>
              <a:rPr lang="pt-BR" sz="1700" b="1" dirty="0">
                <a:latin typeface="Arial" pitchFamily="34" charset="0"/>
                <a:cs typeface="Arial" pitchFamily="34" charset="0"/>
              </a:rPr>
              <a:t>1. INTRODUÇÃO</a:t>
            </a:r>
          </a:p>
          <a:p>
            <a:pPr marL="514350" indent="-514350">
              <a:buFont typeface="Arial" pitchFamily="34" charset="0"/>
              <a:buNone/>
            </a:pPr>
            <a:r>
              <a:rPr lang="pt-BR" sz="1700" b="1" dirty="0">
                <a:latin typeface="Arial" pitchFamily="34" charset="0"/>
                <a:cs typeface="Arial" pitchFamily="34" charset="0"/>
              </a:rPr>
              <a:t>2. FUNDAMENTAÇÃO TEÓRICA</a:t>
            </a:r>
          </a:p>
          <a:p>
            <a:pPr marL="514350" indent="-514350">
              <a:buFont typeface="Arial" pitchFamily="34" charset="0"/>
              <a:buNone/>
            </a:pPr>
            <a:r>
              <a:rPr lang="pt-BR" sz="1700" dirty="0">
                <a:latin typeface="Arial" pitchFamily="34" charset="0"/>
                <a:cs typeface="Arial" pitchFamily="34" charset="0"/>
              </a:rPr>
              <a:t>2.1. Plano de Marketing</a:t>
            </a:r>
          </a:p>
          <a:p>
            <a:pPr marL="514350" indent="-514350">
              <a:buFont typeface="Arial" pitchFamily="34" charset="0"/>
              <a:buNone/>
            </a:pPr>
            <a:r>
              <a:rPr lang="pt-BR" sz="1700" dirty="0">
                <a:latin typeface="Arial" pitchFamily="34" charset="0"/>
                <a:cs typeface="Arial" pitchFamily="34" charset="0"/>
              </a:rPr>
              <a:t>2.1.1. Logo</a:t>
            </a:r>
          </a:p>
          <a:p>
            <a:pPr marL="514350" indent="-514350">
              <a:buFont typeface="Arial" pitchFamily="34" charset="0"/>
              <a:buNone/>
            </a:pPr>
            <a:r>
              <a:rPr lang="pt-BR" sz="1700" dirty="0">
                <a:latin typeface="Arial" pitchFamily="34" charset="0"/>
                <a:cs typeface="Arial" pitchFamily="34" charset="0"/>
              </a:rPr>
              <a:t>2.1.2. Cores</a:t>
            </a:r>
          </a:p>
          <a:p>
            <a:pPr marL="514350" indent="-514350">
              <a:buFont typeface="Arial" pitchFamily="34" charset="0"/>
              <a:buNone/>
            </a:pPr>
            <a:r>
              <a:rPr lang="pt-BR" sz="1700" dirty="0">
                <a:latin typeface="Arial" pitchFamily="34" charset="0"/>
                <a:cs typeface="Arial" pitchFamily="34" charset="0"/>
              </a:rPr>
              <a:t>2.1.3. Análise SWOT</a:t>
            </a:r>
          </a:p>
          <a:p>
            <a:pPr marL="514350" indent="-514350">
              <a:buFont typeface="Arial" pitchFamily="34" charset="0"/>
              <a:buNone/>
            </a:pPr>
            <a:r>
              <a:rPr lang="pt-BR" sz="1700" dirty="0">
                <a:latin typeface="Arial" pitchFamily="34" charset="0"/>
                <a:cs typeface="Arial" pitchFamily="34" charset="0"/>
              </a:rPr>
              <a:t>2.1.3 Publicidade e Propaganda</a:t>
            </a:r>
          </a:p>
          <a:p>
            <a:pPr marL="514350" indent="-514350">
              <a:buFont typeface="Arial" pitchFamily="34" charset="0"/>
              <a:buNone/>
            </a:pPr>
            <a:r>
              <a:rPr lang="pt-BR" sz="1700" dirty="0">
                <a:latin typeface="Arial" pitchFamily="34" charset="0"/>
                <a:cs typeface="Arial" pitchFamily="34" charset="0"/>
              </a:rPr>
              <a:t>2.2. Canvas</a:t>
            </a:r>
          </a:p>
          <a:p>
            <a:pPr marL="514350" indent="-514350">
              <a:buFont typeface="Arial" pitchFamily="34" charset="0"/>
              <a:buNone/>
            </a:pPr>
            <a:r>
              <a:rPr lang="pt-BR" sz="1700" b="1" dirty="0">
                <a:latin typeface="Arial" pitchFamily="34" charset="0"/>
                <a:cs typeface="Arial" pitchFamily="34" charset="0"/>
              </a:rPr>
              <a:t>3. LEVANTAMENTO DE INFORMAÇÕES</a:t>
            </a:r>
          </a:p>
          <a:p>
            <a:pPr marL="514350" indent="-514350">
              <a:buFont typeface="Arial" pitchFamily="34" charset="0"/>
              <a:buNone/>
            </a:pPr>
            <a:r>
              <a:rPr lang="pt-BR" sz="1700" dirty="0">
                <a:latin typeface="Arial" pitchFamily="34" charset="0"/>
                <a:cs typeface="Arial" pitchFamily="34" charset="0"/>
              </a:rPr>
              <a:t>3.1. Pesquisa de Marketing</a:t>
            </a:r>
          </a:p>
          <a:p>
            <a:pPr marL="514350" indent="-514350">
              <a:buFont typeface="Arial" pitchFamily="34" charset="0"/>
              <a:buNone/>
            </a:pPr>
            <a:r>
              <a:rPr lang="pt-BR" sz="1700" dirty="0">
                <a:latin typeface="Arial" pitchFamily="34" charset="0"/>
                <a:cs typeface="Arial" pitchFamily="34" charset="0"/>
              </a:rPr>
              <a:t>3.2. Requisitos do Sistema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84E9E5C-17B4-ADB0-64C3-793B6EF2E4C4}"/>
              </a:ext>
            </a:extLst>
          </p:cNvPr>
          <p:cNvSpPr txBox="1">
            <a:spLocks/>
          </p:cNvSpPr>
          <p:nvPr/>
        </p:nvSpPr>
        <p:spPr>
          <a:xfrm>
            <a:off x="4857423" y="2276872"/>
            <a:ext cx="5410944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/>
            <a:r>
              <a:rPr lang="pt-BR" sz="1700" b="1" dirty="0">
                <a:latin typeface="Arial" pitchFamily="34" charset="0"/>
                <a:cs typeface="Arial" pitchFamily="34" charset="0"/>
              </a:rPr>
              <a:t>4. MODELAGEM DE REQUISITOS</a:t>
            </a:r>
          </a:p>
          <a:p>
            <a:pPr marL="514350" indent="-514350"/>
            <a:r>
              <a:rPr lang="pt-BR" sz="1700" dirty="0">
                <a:latin typeface="Arial" pitchFamily="34" charset="0"/>
                <a:cs typeface="Arial" pitchFamily="34" charset="0"/>
              </a:rPr>
              <a:t>4.1 Diagrama de atores do sistema</a:t>
            </a:r>
          </a:p>
          <a:p>
            <a:pPr marL="514350" indent="-514350">
              <a:spcBef>
                <a:spcPct val="20000"/>
              </a:spcBef>
              <a:defRPr/>
            </a:pPr>
            <a:r>
              <a:rPr lang="pt-BR" sz="1700" dirty="0">
                <a:latin typeface="Arial" pitchFamily="34" charset="0"/>
                <a:cs typeface="Arial" pitchFamily="34" charset="0"/>
              </a:rPr>
              <a:t>4.2. Diagrama de Contexto Geral</a:t>
            </a:r>
          </a:p>
          <a:p>
            <a:pPr marL="514350" indent="-514350">
              <a:spcBef>
                <a:spcPct val="20000"/>
              </a:spcBef>
              <a:defRPr/>
            </a:pPr>
            <a:r>
              <a:rPr lang="pt-BR" sz="1700" b="1" dirty="0">
                <a:latin typeface="Arial" pitchFamily="34" charset="0"/>
                <a:cs typeface="Arial" pitchFamily="34" charset="0"/>
              </a:rPr>
              <a:t>5. ANÁLISE ORIENTADA A OBJETO</a:t>
            </a:r>
          </a:p>
          <a:p>
            <a:pPr marL="514350" indent="-514350">
              <a:spcBef>
                <a:spcPct val="20000"/>
              </a:spcBef>
              <a:defRPr/>
            </a:pPr>
            <a:r>
              <a:rPr lang="pt-BR" sz="1700" dirty="0">
                <a:latin typeface="Arial" pitchFamily="34" charset="0"/>
                <a:cs typeface="Arial" pitchFamily="34" charset="0"/>
              </a:rPr>
              <a:t>5.1. Diagrama de Classes</a:t>
            </a:r>
          </a:p>
          <a:p>
            <a:pPr marL="514350" indent="-514350">
              <a:spcBef>
                <a:spcPct val="20000"/>
              </a:spcBef>
              <a:defRPr/>
            </a:pPr>
            <a:r>
              <a:rPr lang="pt-BR" sz="1700" b="1" dirty="0">
                <a:latin typeface="Arial" pitchFamily="34" charset="0"/>
                <a:cs typeface="Arial" pitchFamily="34" charset="0"/>
              </a:rPr>
              <a:t>6. APRESENTAÇÃO DO SISTEMA</a:t>
            </a:r>
          </a:p>
          <a:p>
            <a:pPr marL="514350" indent="-514350">
              <a:spcBef>
                <a:spcPct val="20000"/>
              </a:spcBef>
              <a:defRPr/>
            </a:pPr>
            <a:r>
              <a:rPr lang="pt-BR" sz="1700" b="1" dirty="0">
                <a:latin typeface="Arial" pitchFamily="34" charset="0"/>
                <a:cs typeface="Arial" pitchFamily="34" charset="0"/>
              </a:rPr>
              <a:t>7. TECNOLOGIAS UTILIZADAS</a:t>
            </a:r>
          </a:p>
          <a:p>
            <a:pPr marL="514350" indent="-514350">
              <a:spcBef>
                <a:spcPct val="20000"/>
              </a:spcBef>
              <a:defRPr/>
            </a:pPr>
            <a:r>
              <a:rPr lang="pt-BR" sz="1700" b="1" dirty="0">
                <a:latin typeface="Arial" pitchFamily="34" charset="0"/>
                <a:cs typeface="Arial" pitchFamily="34" charset="0"/>
              </a:rPr>
              <a:t>8. CONCLUSÃO</a:t>
            </a:r>
          </a:p>
          <a:p>
            <a:pPr marL="514350" indent="-514350">
              <a:spcBef>
                <a:spcPct val="20000"/>
              </a:spcBef>
              <a:defRPr/>
            </a:pPr>
            <a:r>
              <a:rPr lang="pt-BR" sz="1700" b="1" dirty="0">
                <a:latin typeface="Arial" pitchFamily="34" charset="0"/>
                <a:cs typeface="Arial" pitchFamily="34" charset="0"/>
              </a:rPr>
              <a:t>9 REFERÊNCIAS.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3AC8DB-34DE-5CC4-3573-90F0E8CB16BA}"/>
              </a:ext>
            </a:extLst>
          </p:cNvPr>
          <p:cNvSpPr txBox="1"/>
          <p:nvPr/>
        </p:nvSpPr>
        <p:spPr>
          <a:xfrm>
            <a:off x="3722249" y="1489818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AG   NDA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632A289-B081-A87B-D741-033D4BED9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96" b="402"/>
          <a:stretch/>
        </p:blipFill>
        <p:spPr bwMode="auto">
          <a:xfrm>
            <a:off x="7884368" y="5805264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9C0B835-4930-D2F6-4E68-6C6F2BCE8CF2}"/>
              </a:ext>
            </a:extLst>
          </p:cNvPr>
          <p:cNvSpPr txBox="1"/>
          <p:nvPr/>
        </p:nvSpPr>
        <p:spPr>
          <a:xfrm>
            <a:off x="4355976" y="1484784"/>
            <a:ext cx="43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304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4C9F5-8BF5-44A3-AA07-320B4351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965715"/>
            <a:ext cx="8229600" cy="1143000"/>
          </a:xfrm>
        </p:spPr>
        <p:txBody>
          <a:bodyPr/>
          <a:lstStyle/>
          <a:p>
            <a:r>
              <a:rPr lang="pt-BR" sz="4400" dirty="0">
                <a:latin typeface="Arial" pitchFamily="34" charset="0"/>
                <a:cs typeface="Arial" pitchFamily="34" charset="0"/>
              </a:rPr>
              <a:t>de </a:t>
            </a:r>
            <a:r>
              <a:rPr lang="pt-BR" sz="4400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Contexto Geral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1D53C5-7FD7-B990-AC51-BF7F9F08338C}"/>
              </a:ext>
            </a:extLst>
          </p:cNvPr>
          <p:cNvSpPr txBox="1"/>
          <p:nvPr/>
        </p:nvSpPr>
        <p:spPr>
          <a:xfrm>
            <a:off x="683568" y="1153576"/>
            <a:ext cx="46538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Diagrama</a:t>
            </a:r>
            <a:endParaRPr lang="pt-BR" sz="4400" dirty="0"/>
          </a:p>
        </p:txBody>
      </p:sp>
      <p:pic>
        <p:nvPicPr>
          <p:cNvPr id="7" name="Imagem 6" descr="C:\Users\Aluno\AppData\Local\Microsoft\Windows\INetCache\Content.MSO\904B5C38.tmp">
            <a:extLst>
              <a:ext uri="{FF2B5EF4-FFF2-40B4-BE49-F238E27FC236}">
                <a16:creationId xmlns:a16="http://schemas.microsoft.com/office/drawing/2014/main" id="{345B9710-65B4-762B-2807-68DBB87B8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14" y="2042928"/>
            <a:ext cx="6541172" cy="376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E73980B-D8E5-B1A6-22C7-F1A11A636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FF00">
                <a:tint val="45000"/>
                <a:satMod val="400000"/>
              </a:srgbClr>
            </a:duotone>
          </a:blip>
          <a:srcRect l="496" b="402"/>
          <a:stretch/>
        </p:blipFill>
        <p:spPr bwMode="auto">
          <a:xfrm>
            <a:off x="7799846" y="5737310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011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C:\Users\Aluno\AppData\Local\Microsoft\Windows\INetCache\Content.MSO\904B5C38.tmp">
            <a:extLst>
              <a:ext uri="{FF2B5EF4-FFF2-40B4-BE49-F238E27FC236}">
                <a16:creationId xmlns:a16="http://schemas.microsoft.com/office/drawing/2014/main" id="{345B9710-65B4-762B-2807-68DBB87B8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" y="916165"/>
            <a:ext cx="9103234" cy="56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E73980B-D8E5-B1A6-22C7-F1A11A636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FF00">
                <a:tint val="45000"/>
                <a:satMod val="400000"/>
              </a:srgbClr>
            </a:duotone>
          </a:blip>
          <a:srcRect l="496" b="402"/>
          <a:stretch/>
        </p:blipFill>
        <p:spPr bwMode="auto">
          <a:xfrm>
            <a:off x="7884368" y="5576998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452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CB71FE0-A583-3AA8-937B-E6171AF8B9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31" y="1622333"/>
            <a:ext cx="5435772" cy="45340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AA6C33D-546B-E49D-1130-070D12FAA0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3" t="38811" r="39715" b="40242"/>
          <a:stretch/>
        </p:blipFill>
        <p:spPr>
          <a:xfrm>
            <a:off x="3923928" y="3356992"/>
            <a:ext cx="1152328" cy="984497"/>
          </a:xfrm>
          <a:prstGeom prst="rect">
            <a:avLst/>
          </a:prstGeom>
        </p:spPr>
      </p:pic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54C9F5-8BF5-44A3-AA07-320B4351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801" y="684493"/>
            <a:ext cx="8229600" cy="1143000"/>
          </a:xfrm>
        </p:spPr>
        <p:txBody>
          <a:bodyPr/>
          <a:lstStyle/>
          <a:p>
            <a:r>
              <a:rPr lang="pt-B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Classe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1D53C5-7FD7-B990-AC51-BF7F9F08338C}"/>
              </a:ext>
            </a:extLst>
          </p:cNvPr>
          <p:cNvSpPr txBox="1"/>
          <p:nvPr/>
        </p:nvSpPr>
        <p:spPr>
          <a:xfrm>
            <a:off x="1547664" y="871273"/>
            <a:ext cx="46538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Diagrama de </a:t>
            </a:r>
            <a:endParaRPr lang="pt-BR" sz="4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73980B-D8E5-B1A6-22C7-F1A11A636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FF00">
                <a:tint val="45000"/>
                <a:satMod val="400000"/>
              </a:srgbClr>
            </a:duotone>
          </a:blip>
          <a:srcRect l="496" b="402"/>
          <a:stretch/>
        </p:blipFill>
        <p:spPr bwMode="auto">
          <a:xfrm>
            <a:off x="7884368" y="5808670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434CC36-4068-3392-F62F-7C7B76AF41C4}"/>
              </a:ext>
            </a:extLst>
          </p:cNvPr>
          <p:cNvSpPr/>
          <p:nvPr/>
        </p:nvSpPr>
        <p:spPr>
          <a:xfrm>
            <a:off x="93821" y="790229"/>
            <a:ext cx="10001910" cy="8675029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59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850EB121-E20D-C0E2-0AF1-3A14ACCC8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4" t="21136" r="9876"/>
          <a:stretch/>
        </p:blipFill>
        <p:spPr>
          <a:xfrm>
            <a:off x="-180528" y="836712"/>
            <a:ext cx="10001910" cy="867502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688EDED-7297-2A1A-70AF-4756D6CD30A0}"/>
              </a:ext>
            </a:extLst>
          </p:cNvPr>
          <p:cNvSpPr/>
          <p:nvPr/>
        </p:nvSpPr>
        <p:spPr>
          <a:xfrm>
            <a:off x="-180528" y="836712"/>
            <a:ext cx="10001910" cy="8675029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B71FE0-A583-3AA8-937B-E6171AF8B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3" t="38811" r="39715" b="40242"/>
          <a:stretch/>
        </p:blipFill>
        <p:spPr>
          <a:xfrm>
            <a:off x="2915816" y="2780928"/>
            <a:ext cx="2808312" cy="2304256"/>
          </a:xfrm>
          <a:prstGeom prst="rect">
            <a:avLst/>
          </a:prstGeom>
        </p:spPr>
      </p:pic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0FFC192C-49E6-45D0-82FE-BC01631532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7248948"/>
                  </p:ext>
                </p:extLst>
              </p:nvPr>
            </p:nvGraphicFramePr>
            <p:xfrm>
              <a:off x="1215653" y="1016551"/>
              <a:ext cx="6712693" cy="57425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12693" cy="574251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5414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0FFC192C-49E6-45D0-82FE-BC0163153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5653" y="1016551"/>
                <a:ext cx="6712693" cy="574251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9880125-9180-EFD4-7528-3586DF971EA0}"/>
              </a:ext>
            </a:extLst>
          </p:cNvPr>
          <p:cNvSpPr/>
          <p:nvPr/>
        </p:nvSpPr>
        <p:spPr>
          <a:xfrm>
            <a:off x="1511659" y="1628800"/>
            <a:ext cx="6120680" cy="3312368"/>
          </a:xfrm>
          <a:prstGeom prst="roundRect">
            <a:avLst>
              <a:gd name="adj" fmla="val 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EA7B4C2-A36E-863B-4B55-5AACD7C93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488" y="1628800"/>
            <a:ext cx="6131022" cy="3312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D5D6EA-983F-2E26-FF09-673C5F3970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lumMod val="20000"/>
                <a:lumOff val="80000"/>
                <a:tint val="45000"/>
                <a:satMod val="400000"/>
              </a:schemeClr>
            </a:duotone>
          </a:blip>
          <a:srcRect l="496" b="402"/>
          <a:stretch/>
        </p:blipFill>
        <p:spPr bwMode="auto">
          <a:xfrm>
            <a:off x="328699" y="5861901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524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CFE9C5DE-C9B7-DF3B-BD77-4837C69A0440}"/>
              </a:ext>
            </a:extLst>
          </p:cNvPr>
          <p:cNvSpPr txBox="1">
            <a:spLocks/>
          </p:cNvSpPr>
          <p:nvPr/>
        </p:nvSpPr>
        <p:spPr>
          <a:xfrm>
            <a:off x="678430" y="1162881"/>
            <a:ext cx="7787136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/>
            <a:r>
              <a:rPr lang="pt-BR" sz="4800" b="1" dirty="0">
                <a:solidFill>
                  <a:srgbClr val="15635E"/>
                </a:solidFill>
                <a:latin typeface="Arial" pitchFamily="34" charset="0"/>
                <a:cs typeface="Arial" pitchFamily="34" charset="0"/>
              </a:rPr>
              <a:t>CONCLUSÃO</a:t>
            </a:r>
            <a:endParaRPr lang="pt-BR" b="1" dirty="0">
              <a:solidFill>
                <a:srgbClr val="4EC3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788622-0C81-048A-704E-91ABBC589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6" b="402"/>
          <a:stretch/>
        </p:blipFill>
        <p:spPr bwMode="auto">
          <a:xfrm>
            <a:off x="2782002" y="2334457"/>
            <a:ext cx="3579993" cy="29451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9A55D0DD-1D56-22D3-E64A-9AF0063390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1329727"/>
                  </p:ext>
                </p:extLst>
              </p:nvPr>
            </p:nvGraphicFramePr>
            <p:xfrm>
              <a:off x="7236296" y="5373216"/>
              <a:ext cx="1523201" cy="11653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23201" cy="1165345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362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9A55D0DD-1D56-22D3-E64A-9AF0063390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6296" y="5373216"/>
                <a:ext cx="1523201" cy="11653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75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CFE9C5DE-C9B7-DF3B-BD77-4837C69A0440}"/>
              </a:ext>
            </a:extLst>
          </p:cNvPr>
          <p:cNvSpPr txBox="1">
            <a:spLocks/>
          </p:cNvSpPr>
          <p:nvPr/>
        </p:nvSpPr>
        <p:spPr>
          <a:xfrm>
            <a:off x="678430" y="1162881"/>
            <a:ext cx="7787136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/>
            <a:r>
              <a:rPr lang="pt-BR" sz="4800" b="1" dirty="0">
                <a:solidFill>
                  <a:srgbClr val="15635E"/>
                </a:solidFill>
                <a:latin typeface="Arial" pitchFamily="34" charset="0"/>
                <a:cs typeface="Arial" pitchFamily="34" charset="0"/>
              </a:rPr>
              <a:t>REFERÊNCIAS</a:t>
            </a:r>
            <a:endParaRPr lang="pt-BR" b="1" dirty="0">
              <a:solidFill>
                <a:srgbClr val="15635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788622-0C81-048A-704E-91ABBC589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6" b="402"/>
          <a:stretch/>
        </p:blipFill>
        <p:spPr bwMode="auto">
          <a:xfrm>
            <a:off x="384503" y="5708489"/>
            <a:ext cx="1010118" cy="8309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9A55D0DD-1D56-22D3-E64A-9AF0063390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7124419"/>
                  </p:ext>
                </p:extLst>
              </p:nvPr>
            </p:nvGraphicFramePr>
            <p:xfrm>
              <a:off x="9921853" y="5082047"/>
              <a:ext cx="1480678" cy="125288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80678" cy="1252882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8645946" ay="1654429" az="96884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36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9A55D0DD-1D56-22D3-E64A-9AF0063390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21853" y="5082047"/>
                <a:ext cx="1480678" cy="125288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4F2B7477-4579-A3F7-336B-847786B54DFD}"/>
              </a:ext>
            </a:extLst>
          </p:cNvPr>
          <p:cNvSpPr txBox="1"/>
          <p:nvPr/>
        </p:nvSpPr>
        <p:spPr>
          <a:xfrm>
            <a:off x="358550" y="2383304"/>
            <a:ext cx="8533930" cy="2906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GUEDES, G. T. A.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UML 2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uma abordagem prática. 2. ed. São Paulo: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Novatec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2011. 42 p.  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NAKATAMI, Paulo.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Economia do fim dos tempos ou tempos de uma nova economia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Revista Pet Economia Ufes, Espírito Santo, v. 4, fev. 2022. Disponível em: &lt;https://periodicos.ufes.br/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peteconomia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article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/37634/24817&gt;. Acesso em: 22 jun. 2022.  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OSTERWALDER, A.; PIGNEUR Y. </a:t>
            </a:r>
            <a:r>
              <a:rPr lang="pt-BR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Business Model Generation: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Inovação em Modelos de negócios. 3. ed. Rio de Janeiro: Alta Books, 2011. 300 p. 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2" descr="Ver a imagem de origem">
            <a:extLst>
              <a:ext uri="{FF2B5EF4-FFF2-40B4-BE49-F238E27FC236}">
                <a16:creationId xmlns:a16="http://schemas.microsoft.com/office/drawing/2014/main" id="{7024B670-1FE3-129F-4111-25CFDAC3B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99" y="7101408"/>
            <a:ext cx="3024336" cy="2305476"/>
          </a:xfrm>
          <a:prstGeom prst="roundRect">
            <a:avLst>
              <a:gd name="adj" fmla="val 74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A69881C-CC68-F10E-F5A0-4AAB15BB691A}"/>
              </a:ext>
            </a:extLst>
          </p:cNvPr>
          <p:cNvSpPr txBox="1"/>
          <p:nvPr/>
        </p:nvSpPr>
        <p:spPr>
          <a:xfrm>
            <a:off x="-4573016" y="2911525"/>
            <a:ext cx="4213450" cy="185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“O desenvolvimento sustentável é o desenvolvimento que encontra as necessidades atuais sem comprometer a habilidade das futuras gerações de atender suas próprias necessidades.”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Harlem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Brundtland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73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CFE9C5DE-C9B7-DF3B-BD77-4837C69A0440}"/>
              </a:ext>
            </a:extLst>
          </p:cNvPr>
          <p:cNvSpPr txBox="1">
            <a:spLocks/>
          </p:cNvSpPr>
          <p:nvPr/>
        </p:nvSpPr>
        <p:spPr>
          <a:xfrm>
            <a:off x="678430" y="1162881"/>
            <a:ext cx="7787136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/>
            <a:r>
              <a:rPr lang="pt-BR" sz="4800" b="1" dirty="0">
                <a:solidFill>
                  <a:srgbClr val="15635E"/>
                </a:solidFill>
                <a:latin typeface="Arial" pitchFamily="34" charset="0"/>
                <a:cs typeface="Arial" pitchFamily="34" charset="0"/>
              </a:rPr>
              <a:t>EPÍGRAFE </a:t>
            </a:r>
            <a:endParaRPr lang="pt-BR" b="1" dirty="0">
              <a:solidFill>
                <a:srgbClr val="15635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2B7477-4579-A3F7-336B-847786B54DFD}"/>
              </a:ext>
            </a:extLst>
          </p:cNvPr>
          <p:cNvSpPr txBox="1"/>
          <p:nvPr/>
        </p:nvSpPr>
        <p:spPr>
          <a:xfrm>
            <a:off x="684762" y="2178363"/>
            <a:ext cx="4213450" cy="185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“O desenvolvimento sustentável é o desenvolvimento que encontra as necessidades atuais sem comprometer a habilidade das futuras gerações de atender suas próprias necessidades.”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Harlem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Brundtland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2" descr="Ver a imagem de origem">
            <a:extLst>
              <a:ext uri="{FF2B5EF4-FFF2-40B4-BE49-F238E27FC236}">
                <a16:creationId xmlns:a16="http://schemas.microsoft.com/office/drawing/2014/main" id="{5F205696-6057-7CEC-5342-7041F8DD2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319" y="4147860"/>
            <a:ext cx="3024336" cy="2305476"/>
          </a:xfrm>
          <a:prstGeom prst="roundRect">
            <a:avLst>
              <a:gd name="adj" fmla="val 74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9A55D0DD-1D56-22D3-E64A-9AF0063390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220220"/>
                  </p:ext>
                </p:extLst>
              </p:nvPr>
            </p:nvGraphicFramePr>
            <p:xfrm>
              <a:off x="5364088" y="2410731"/>
              <a:ext cx="3320502" cy="271788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20502" cy="2717883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158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9A55D0DD-1D56-22D3-E64A-9AF0063390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4088" y="2410731"/>
                <a:ext cx="3320502" cy="271788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5D56332-6DFF-DA64-685B-C30401670189}"/>
              </a:ext>
            </a:extLst>
          </p:cNvPr>
          <p:cNvSpPr/>
          <p:nvPr/>
        </p:nvSpPr>
        <p:spPr>
          <a:xfrm>
            <a:off x="5578918" y="2708920"/>
            <a:ext cx="2880320" cy="1621678"/>
          </a:xfrm>
          <a:prstGeom prst="roundRect">
            <a:avLst>
              <a:gd name="adj" fmla="val 21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788622-0C81-048A-704E-91ABBC5892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6" b="402"/>
          <a:stretch/>
        </p:blipFill>
        <p:spPr bwMode="auto">
          <a:xfrm>
            <a:off x="6320814" y="2829387"/>
            <a:ext cx="1457718" cy="1199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148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A9F1B70-592A-BE22-9415-25151987DA20}"/>
              </a:ext>
            </a:extLst>
          </p:cNvPr>
          <p:cNvSpPr txBox="1"/>
          <p:nvPr/>
        </p:nvSpPr>
        <p:spPr>
          <a:xfrm>
            <a:off x="1209213" y="1140748"/>
            <a:ext cx="672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563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COMO CH   GAMOS ATÉ AQUI?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6B61FAD-509F-23CF-201F-1CBEFB3C7DBC}"/>
              </a:ext>
            </a:extLst>
          </p:cNvPr>
          <p:cNvSpPr txBox="1"/>
          <p:nvPr/>
        </p:nvSpPr>
        <p:spPr>
          <a:xfrm>
            <a:off x="539551" y="1941131"/>
            <a:ext cx="8064896" cy="2555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Produção em larga escala da indústria têxtil;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Poluição, descarte incorreto de roupas e ausência de sustentabilidade;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Sistema de brechó online;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Doações de parte do lucro recebido com as vendas para instituições de caridade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Participação de influenciadores digitais, com o intuito de fornecer visibilidade ao software.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D34AB3-C65D-9E3B-22D7-E87A92AC5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496" b="402"/>
          <a:stretch/>
        </p:blipFill>
        <p:spPr bwMode="auto">
          <a:xfrm>
            <a:off x="7884368" y="5805264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B5F63BB-0D2D-D6A8-BDD4-C71408900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72" y="4337872"/>
            <a:ext cx="4809853" cy="270825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40293A-DCFF-81CE-3B28-58680E58361F}"/>
              </a:ext>
            </a:extLst>
          </p:cNvPr>
          <p:cNvSpPr txBox="1"/>
          <p:nvPr/>
        </p:nvSpPr>
        <p:spPr>
          <a:xfrm>
            <a:off x="3203848" y="1140748"/>
            <a:ext cx="43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1563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</a:t>
            </a:r>
            <a:endParaRPr lang="pt-BR" sz="3200" dirty="0">
              <a:solidFill>
                <a:srgbClr val="1563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304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7528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A9F1B70-592A-BE22-9415-25151987DA20}"/>
              </a:ext>
            </a:extLst>
          </p:cNvPr>
          <p:cNvSpPr txBox="1"/>
          <p:nvPr/>
        </p:nvSpPr>
        <p:spPr>
          <a:xfrm>
            <a:off x="1342435" y="1140748"/>
            <a:ext cx="6459131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PROBLEMAS     NCONTRADOS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6B61FAD-509F-23CF-201F-1CBEFB3C7DBC}"/>
              </a:ext>
            </a:extLst>
          </p:cNvPr>
          <p:cNvSpPr txBox="1"/>
          <p:nvPr/>
        </p:nvSpPr>
        <p:spPr>
          <a:xfrm>
            <a:off x="553592" y="2107298"/>
            <a:ext cx="4032449" cy="95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Industria têxtil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Lixão Atacama no Chile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D34AB3-C65D-9E3B-22D7-E87A92AC5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96" b="402"/>
          <a:stretch/>
        </p:blipFill>
        <p:spPr bwMode="auto">
          <a:xfrm>
            <a:off x="7884368" y="5805264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2" descr="Roupas usadas jogadas fora no Deserto do Atacama">
            <a:extLst>
              <a:ext uri="{FF2B5EF4-FFF2-40B4-BE49-F238E27FC236}">
                <a16:creationId xmlns:a16="http://schemas.microsoft.com/office/drawing/2014/main" id="{3745E5A3-32DE-0863-C7CD-8FECCD3E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270" y="3573015"/>
            <a:ext cx="2762296" cy="2417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78421EF-87D1-6B45-75D7-87F8DC03D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1" y="3573014"/>
            <a:ext cx="2869089" cy="2417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AC6379-D84B-C57F-2E51-E500776E6B14}"/>
              </a:ext>
            </a:extLst>
          </p:cNvPr>
          <p:cNvSpPr txBox="1"/>
          <p:nvPr/>
        </p:nvSpPr>
        <p:spPr>
          <a:xfrm>
            <a:off x="4211960" y="1140748"/>
            <a:ext cx="43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1944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CD34AB3-C65D-9E3B-22D7-E87A92AC5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96" b="402"/>
          <a:stretch/>
        </p:blipFill>
        <p:spPr bwMode="auto">
          <a:xfrm>
            <a:off x="7884368" y="5805264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7528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A9F1B70-592A-BE22-9415-25151987DA20}"/>
              </a:ext>
            </a:extLst>
          </p:cNvPr>
          <p:cNvSpPr txBox="1"/>
          <p:nvPr/>
        </p:nvSpPr>
        <p:spPr>
          <a:xfrm>
            <a:off x="1342435" y="1140748"/>
            <a:ext cx="6459131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PROBLEMAS     NCONTRADOS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6B61FAD-509F-23CF-201F-1CBEFB3C7DBC}"/>
              </a:ext>
            </a:extLst>
          </p:cNvPr>
          <p:cNvSpPr txBox="1"/>
          <p:nvPr/>
        </p:nvSpPr>
        <p:spPr>
          <a:xfrm>
            <a:off x="553592" y="2107298"/>
            <a:ext cx="4032449" cy="95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Industria têxtil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rgbClr val="047971"/>
              </a:buClr>
              <a:buSzPct val="151000"/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Lixão Atacama no Chile</a:t>
            </a:r>
          </a:p>
        </p:txBody>
      </p:sp>
      <p:pic>
        <p:nvPicPr>
          <p:cNvPr id="2" name="Picture 2" descr="Roupas usadas jogadas fora no Deserto do Atacama">
            <a:extLst>
              <a:ext uri="{FF2B5EF4-FFF2-40B4-BE49-F238E27FC236}">
                <a16:creationId xmlns:a16="http://schemas.microsoft.com/office/drawing/2014/main" id="{3745E5A3-32DE-0863-C7CD-8FECCD3E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270" y="3573015"/>
            <a:ext cx="2762296" cy="2417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78421EF-87D1-6B45-75D7-87F8DC03D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1" y="3573014"/>
            <a:ext cx="2869089" cy="2417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AC6379-D84B-C57F-2E51-E500776E6B14}"/>
              </a:ext>
            </a:extLst>
          </p:cNvPr>
          <p:cNvSpPr txBox="1"/>
          <p:nvPr/>
        </p:nvSpPr>
        <p:spPr>
          <a:xfrm>
            <a:off x="4211960" y="1140748"/>
            <a:ext cx="43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FC1F8B0-5E83-DFB5-4AC7-D7999F6ED486}"/>
              </a:ext>
            </a:extLst>
          </p:cNvPr>
          <p:cNvSpPr/>
          <p:nvPr/>
        </p:nvSpPr>
        <p:spPr>
          <a:xfrm>
            <a:off x="0" y="0"/>
            <a:ext cx="9324528" cy="7245424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 descr="Política dos 3R's. Definição da política dos 3R's - Mundo Educação">
            <a:extLst>
              <a:ext uri="{FF2B5EF4-FFF2-40B4-BE49-F238E27FC236}">
                <a16:creationId xmlns:a16="http://schemas.microsoft.com/office/drawing/2014/main" id="{2DBB2F1E-20EB-B495-669C-409BF0D6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136" y="1648132"/>
            <a:ext cx="4743728" cy="35617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6DA23FDE-5C2D-8C8E-919E-9A00F18692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0899819"/>
                  </p:ext>
                </p:extLst>
              </p:nvPr>
            </p:nvGraphicFramePr>
            <p:xfrm>
              <a:off x="5751404" y="4077072"/>
              <a:ext cx="865916" cy="865916"/>
            </p:xfrm>
            <a:graphic>
              <a:graphicData uri="http://schemas.microsoft.com/office/powerpoint/2016/slidezoom">
                <pslz:sldZm>
                  <pslz:sldZmObj sldId="268" cId="3723046844">
                    <pslz:zmPr id="{C0A3550D-FA5C-44E4-9410-1F8D477240CF}" returnToParent="0" imageType="cover" transitionDur="1000">
                      <p166:blipFill xmlns:p166="http://schemas.microsoft.com/office/powerpoint/2016/6/main"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65916" cy="86591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DA23FDE-5C2D-8C8E-919E-9A00F1869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1404" y="4077072"/>
                <a:ext cx="865916" cy="86591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89687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500BF78-C7FE-F8CE-2E80-AA8A1DACAF8F}"/>
              </a:ext>
            </a:extLst>
          </p:cNvPr>
          <p:cNvSpPr/>
          <p:nvPr/>
        </p:nvSpPr>
        <p:spPr>
          <a:xfrm>
            <a:off x="0" y="0"/>
            <a:ext cx="9324528" cy="72454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153EE24-3F40-585C-F0B3-2B715F2344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87" y="2492896"/>
            <a:ext cx="5194706" cy="4247079"/>
          </a:xfrm>
          <a:prstGeom prst="rect">
            <a:avLst/>
          </a:prstGeom>
        </p:spPr>
      </p:pic>
      <p:sp>
        <p:nvSpPr>
          <p:cNvPr id="4" name="Título 2">
            <a:extLst>
              <a:ext uri="{FF2B5EF4-FFF2-40B4-BE49-F238E27FC236}">
                <a16:creationId xmlns:a16="http://schemas.microsoft.com/office/drawing/2014/main" id="{85726368-B230-46DE-2CF0-68D1D884D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844" y="1560123"/>
            <a:ext cx="3635896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PLANO DE 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4CA4405-3935-B3D1-53B2-36E6B2258A04}"/>
              </a:ext>
            </a:extLst>
          </p:cNvPr>
          <p:cNvSpPr txBox="1">
            <a:spLocks/>
          </p:cNvSpPr>
          <p:nvPr/>
        </p:nvSpPr>
        <p:spPr>
          <a:xfrm>
            <a:off x="2699792" y="1340768"/>
            <a:ext cx="5872680" cy="1499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8800" b="1" dirty="0">
                <a:solidFill>
                  <a:srgbClr val="4EC3C0"/>
                </a:solidFill>
                <a:latin typeface="Freehand521 BT" panose="0308080203030708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Marketing</a:t>
            </a:r>
            <a:endParaRPr lang="pt-BR" sz="8800" dirty="0">
              <a:solidFill>
                <a:srgbClr val="4EC3C0"/>
              </a:solidFill>
              <a:latin typeface="Freehand521 BT" panose="030808020303070803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CFC840-30FB-D83A-AD2B-B505C9C6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496" b="402"/>
          <a:stretch/>
        </p:blipFill>
        <p:spPr bwMode="auto">
          <a:xfrm>
            <a:off x="7884368" y="5805264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304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hlinkClick r:id="" action="ppaction://media"/>
            <a:extLst>
              <a:ext uri="{FF2B5EF4-FFF2-40B4-BE49-F238E27FC236}">
                <a16:creationId xmlns:a16="http://schemas.microsoft.com/office/drawing/2014/main" id="{305994BB-5856-12BB-1EE3-776BDF1D6C8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7"/>
                  <p14:bmkLst>
                    <p14:bmk name="Indicador 1" time="3995.9459"/>
                  </p14:bmkLst>
                </p14:media>
              </p:ext>
            </p:extLst>
          </p:nvPr>
        </p:nvPicPr>
        <p:blipFill rotWithShape="1">
          <a:blip r:embed="rId4"/>
          <a:srcRect l="29551" t="-269" r="25912" b="-18553"/>
          <a:stretch/>
        </p:blipFill>
        <p:spPr>
          <a:xfrm>
            <a:off x="2591780" y="914545"/>
            <a:ext cx="3960440" cy="594345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500BF78-C7FE-F8CE-2E80-AA8A1DACAF8F}"/>
              </a:ext>
            </a:extLst>
          </p:cNvPr>
          <p:cNvSpPr/>
          <p:nvPr/>
        </p:nvSpPr>
        <p:spPr>
          <a:xfrm>
            <a:off x="0" y="0"/>
            <a:ext cx="9324528" cy="72454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lchete Direito 14">
            <a:extLst>
              <a:ext uri="{FF2B5EF4-FFF2-40B4-BE49-F238E27FC236}">
                <a16:creationId xmlns:a16="http://schemas.microsoft.com/office/drawing/2014/main" id="{7A57DBF2-30E9-1A16-D522-1E96FDF59057}"/>
              </a:ext>
            </a:extLst>
          </p:cNvPr>
          <p:cNvSpPr/>
          <p:nvPr/>
        </p:nvSpPr>
        <p:spPr>
          <a:xfrm>
            <a:off x="6350714" y="4221088"/>
            <a:ext cx="180020" cy="720080"/>
          </a:xfrm>
          <a:prstGeom prst="rightBracket">
            <a:avLst/>
          </a:prstGeom>
          <a:ln w="19050">
            <a:solidFill>
              <a:srgbClr val="007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E1BC76B8-D7F0-B0AB-0A34-CED0097D24F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530734" y="4581128"/>
            <a:ext cx="943072" cy="0"/>
          </a:xfrm>
          <a:prstGeom prst="line">
            <a:avLst/>
          </a:prstGeom>
          <a:ln w="19050">
            <a:solidFill>
              <a:srgbClr val="007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BE64A9E5-67E7-F4E8-61A0-6241C276449F}"/>
              </a:ext>
            </a:extLst>
          </p:cNvPr>
          <p:cNvCxnSpPr>
            <a:cxnSpLocks/>
          </p:cNvCxnSpPr>
          <p:nvPr/>
        </p:nvCxnSpPr>
        <p:spPr>
          <a:xfrm>
            <a:off x="7484466" y="4570917"/>
            <a:ext cx="0" cy="576064"/>
          </a:xfrm>
          <a:prstGeom prst="line">
            <a:avLst/>
          </a:prstGeom>
          <a:ln w="19050">
            <a:solidFill>
              <a:srgbClr val="007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B02A3C-8AF7-2E08-6E86-5DC357372934}"/>
              </a:ext>
            </a:extLst>
          </p:cNvPr>
          <p:cNvSpPr txBox="1"/>
          <p:nvPr/>
        </p:nvSpPr>
        <p:spPr>
          <a:xfrm>
            <a:off x="6976858" y="5019515"/>
            <a:ext cx="1867773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solidFill>
                  <a:srgbClr val="15635E"/>
                </a:solidFill>
                <a:latin typeface="Mont ExtraLight DEMO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Nome</a:t>
            </a:r>
          </a:p>
        </p:txBody>
      </p:sp>
      <p:sp>
        <p:nvSpPr>
          <p:cNvPr id="25" name="Colchete Direito 24">
            <a:extLst>
              <a:ext uri="{FF2B5EF4-FFF2-40B4-BE49-F238E27FC236}">
                <a16:creationId xmlns:a16="http://schemas.microsoft.com/office/drawing/2014/main" id="{926C0F4D-93B7-E83B-296B-F025269474CF}"/>
              </a:ext>
            </a:extLst>
          </p:cNvPr>
          <p:cNvSpPr/>
          <p:nvPr/>
        </p:nvSpPr>
        <p:spPr>
          <a:xfrm flipH="1">
            <a:off x="2050947" y="1682510"/>
            <a:ext cx="130794" cy="3499507"/>
          </a:xfrm>
          <a:prstGeom prst="rightBracket">
            <a:avLst/>
          </a:prstGeom>
          <a:ln w="19050">
            <a:solidFill>
              <a:srgbClr val="007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C5EA8D0-7DCE-5D44-E776-DC53F7969E47}"/>
              </a:ext>
            </a:extLst>
          </p:cNvPr>
          <p:cNvCxnSpPr>
            <a:cxnSpLocks/>
          </p:cNvCxnSpPr>
          <p:nvPr/>
        </p:nvCxnSpPr>
        <p:spPr>
          <a:xfrm>
            <a:off x="6308576" y="2924944"/>
            <a:ext cx="651612" cy="0"/>
          </a:xfrm>
          <a:prstGeom prst="line">
            <a:avLst/>
          </a:prstGeom>
          <a:ln w="19050">
            <a:solidFill>
              <a:srgbClr val="007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E1CCCAC-E014-C9A6-B6DB-5BFE8DBAE231}"/>
              </a:ext>
            </a:extLst>
          </p:cNvPr>
          <p:cNvSpPr txBox="1"/>
          <p:nvPr/>
        </p:nvSpPr>
        <p:spPr>
          <a:xfrm>
            <a:off x="229511" y="3328336"/>
            <a:ext cx="2020173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15635E"/>
                </a:solidFill>
                <a:latin typeface="Mont ExtraLight DEMO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Logomarca</a:t>
            </a:r>
          </a:p>
        </p:txBody>
      </p:sp>
      <p:sp>
        <p:nvSpPr>
          <p:cNvPr id="29" name="Colchete Direito 28">
            <a:extLst>
              <a:ext uri="{FF2B5EF4-FFF2-40B4-BE49-F238E27FC236}">
                <a16:creationId xmlns:a16="http://schemas.microsoft.com/office/drawing/2014/main" id="{5C90E6F2-9E1A-586C-4185-2607696B1B78}"/>
              </a:ext>
            </a:extLst>
          </p:cNvPr>
          <p:cNvSpPr/>
          <p:nvPr/>
        </p:nvSpPr>
        <p:spPr>
          <a:xfrm>
            <a:off x="6092552" y="2069232"/>
            <a:ext cx="216024" cy="2088232"/>
          </a:xfrm>
          <a:prstGeom prst="rightBracket">
            <a:avLst/>
          </a:prstGeom>
          <a:ln w="19050">
            <a:solidFill>
              <a:srgbClr val="007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8D1592C9-723A-791B-185F-933F6EB1F92B}"/>
              </a:ext>
            </a:extLst>
          </p:cNvPr>
          <p:cNvCxnSpPr>
            <a:cxnSpLocks/>
          </p:cNvCxnSpPr>
          <p:nvPr/>
        </p:nvCxnSpPr>
        <p:spPr>
          <a:xfrm>
            <a:off x="1835696" y="3501008"/>
            <a:ext cx="215251" cy="0"/>
          </a:xfrm>
          <a:prstGeom prst="line">
            <a:avLst/>
          </a:prstGeom>
          <a:ln w="19050">
            <a:solidFill>
              <a:srgbClr val="007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F49BEF8-A098-3FF0-CE57-8D440924E4CB}"/>
              </a:ext>
            </a:extLst>
          </p:cNvPr>
          <p:cNvSpPr txBox="1"/>
          <p:nvPr/>
        </p:nvSpPr>
        <p:spPr>
          <a:xfrm>
            <a:off x="6996338" y="2681191"/>
            <a:ext cx="1867773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 err="1">
                <a:solidFill>
                  <a:srgbClr val="15635E"/>
                </a:solidFill>
                <a:latin typeface="Mont ExtraLight DEMO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Simbolo</a:t>
            </a:r>
            <a:endParaRPr lang="pt-BR" sz="2400" dirty="0">
              <a:solidFill>
                <a:srgbClr val="15635E"/>
              </a:solidFill>
              <a:latin typeface="Mont ExtraLight DEMO" panose="000004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6306AAF7-05D4-671B-4FB8-8DF147937C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6" b="402"/>
          <a:stretch/>
        </p:blipFill>
        <p:spPr bwMode="auto">
          <a:xfrm>
            <a:off x="7884368" y="5805264"/>
            <a:ext cx="886954" cy="729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407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71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171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671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50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5" grpId="0" animBg="1"/>
      <p:bldP spid="24" grpId="0"/>
      <p:bldP spid="25" grpId="0" animBg="1"/>
      <p:bldP spid="29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500BF78-C7FE-F8CE-2E80-AA8A1DACAF8F}"/>
              </a:ext>
            </a:extLst>
          </p:cNvPr>
          <p:cNvSpPr/>
          <p:nvPr/>
        </p:nvSpPr>
        <p:spPr>
          <a:xfrm>
            <a:off x="0" y="0"/>
            <a:ext cx="9324528" cy="72454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AEE9165-8ABF-B2E6-875D-6E7F8D8B9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0625"/>
            <a:ext cx="8007484" cy="40564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A6053CC1-F32B-B07B-5702-BE8799194B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9912" y="981305"/>
            <a:ext cx="1584176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CORES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5F47A37C-44FF-9FE2-8F9D-7CB45F6970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6106489"/>
                  </p:ext>
                </p:extLst>
              </p:nvPr>
            </p:nvGraphicFramePr>
            <p:xfrm>
              <a:off x="7694939" y="5857098"/>
              <a:ext cx="992556" cy="742154"/>
            </p:xfrm>
            <a:graphic>
              <a:graphicData uri="http://schemas.microsoft.com/office/powerpoint/2016/slidezoom">
                <pslz:sldZm>
                  <pslz:sldZmObj sldId="270" cId="3723046844">
                    <pslz:zmPr id="{E1351A14-EBB1-4EA5-84C2-EC6A679E7182}" returnToParent="0" imageType="cover" transitionDur="1000">
                      <p166:blipFill xmlns:p166="http://schemas.microsoft.com/office/powerpoint/2016/6/main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92556" cy="74215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F47A37C-44FF-9FE2-8F9D-7CB45F697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4939" y="5857098"/>
                <a:ext cx="992556" cy="74215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823038"/>
      </p:ext>
    </p:extLst>
  </p:cSld>
  <p:clrMapOvr>
    <a:masterClrMapping/>
  </p:clrMapOvr>
  <p:transition spd="slow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, Linha do tempo&#10;&#10;Descrição gerada automaticamente">
            <a:extLst>
              <a:ext uri="{FF2B5EF4-FFF2-40B4-BE49-F238E27FC236}">
                <a16:creationId xmlns:a16="http://schemas.microsoft.com/office/drawing/2014/main" id="{8329C0E2-6904-1719-186A-6D4DE8021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5853" r="4149" b="6482"/>
          <a:stretch/>
        </p:blipFill>
        <p:spPr bwMode="auto">
          <a:xfrm>
            <a:off x="554712" y="815919"/>
            <a:ext cx="8034577" cy="576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TA\Google Drive\ATA - 2014\Logos\LOGO ETEC 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440160" cy="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8E7FA5-3CA5-9FA6-286F-0DA4A33561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5D9CA1">
                <a:tint val="45000"/>
                <a:satMod val="400000"/>
              </a:srgbClr>
            </a:duotone>
          </a:blip>
          <a:srcRect l="496" b="402"/>
          <a:stretch/>
        </p:blipFill>
        <p:spPr bwMode="auto">
          <a:xfrm>
            <a:off x="8391675" y="6054060"/>
            <a:ext cx="720080" cy="592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304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CB23D0BBCD91745A57CAC93275EF0F6" ma:contentTypeVersion="10" ma:contentTypeDescription="Crie um novo documento." ma:contentTypeScope="" ma:versionID="181cebf010323917692dfd4969a3b460">
  <xsd:schema xmlns:xsd="http://www.w3.org/2001/XMLSchema" xmlns:xs="http://www.w3.org/2001/XMLSchema" xmlns:p="http://schemas.microsoft.com/office/2006/metadata/properties" xmlns:ns2="bbfdbd93-712b-40ab-8a45-3ed60df9389e" xmlns:ns3="d057e5d5-3dca-4fa8-873a-5be88e61533e" targetNamespace="http://schemas.microsoft.com/office/2006/metadata/properties" ma:root="true" ma:fieldsID="9494d789b4f5a528e54b438ec6b6063a" ns2:_="" ns3:_="">
    <xsd:import namespace="bbfdbd93-712b-40ab-8a45-3ed60df9389e"/>
    <xsd:import namespace="d057e5d5-3dca-4fa8-873a-5be88e6153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fdbd93-712b-40ab-8a45-3ed60df938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57e5d5-3dca-4fa8-873a-5be88e61533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6cfe011-0eaf-40b7-afcb-8acda3f7b11b}" ma:internalName="TaxCatchAll" ma:showField="CatchAllData" ma:web="d057e5d5-3dca-4fa8-873a-5be88e6153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6CB0D-4D8F-458D-811B-0A68F625D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fdbd93-712b-40ab-8a45-3ed60df9389e"/>
    <ds:schemaRef ds:uri="d057e5d5-3dca-4fa8-873a-5be88e6153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794E18-4F0F-4EB2-9EBF-476A5A38E4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534</Words>
  <Application>Microsoft Office PowerPoint</Application>
  <PresentationFormat>Apresentação na tela (4:3)</PresentationFormat>
  <Paragraphs>100</Paragraphs>
  <Slides>27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Arial</vt:lpstr>
      <vt:lpstr>Calibri</vt:lpstr>
      <vt:lpstr>Freehand521 BT</vt:lpstr>
      <vt:lpstr>Mont ExtraLight DEMO</vt:lpstr>
      <vt:lpstr>Montserrat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PLANO DE </vt:lpstr>
      <vt:lpstr>Apresentação do PowerPoint</vt:lpstr>
      <vt:lpstr>CORES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 Atores</vt:lpstr>
      <vt:lpstr>de Contexto Geral</vt:lpstr>
      <vt:lpstr>Apresentação do PowerPoint</vt:lpstr>
      <vt:lpstr>Classe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Akio Zukeran</dc:creator>
  <cp:lastModifiedBy>VINICIUS SARAIVA PEREIRA DE PAIVA</cp:lastModifiedBy>
  <cp:revision>42</cp:revision>
  <dcterms:created xsi:type="dcterms:W3CDTF">2013-10-10T17:31:52Z</dcterms:created>
  <dcterms:modified xsi:type="dcterms:W3CDTF">2022-12-05T04:53:46Z</dcterms:modified>
</cp:coreProperties>
</file>